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sldIdLst>
    <p:sldId id="278" r:id="rId5"/>
    <p:sldId id="283" r:id="rId6"/>
    <p:sldId id="280" r:id="rId7"/>
    <p:sldId id="289" r:id="rId8"/>
    <p:sldId id="290" r:id="rId9"/>
    <p:sldId id="291" r:id="rId10"/>
    <p:sldId id="281" r:id="rId11"/>
    <p:sldId id="292" r:id="rId12"/>
    <p:sldId id="285" r:id="rId13"/>
    <p:sldId id="288" r:id="rId14"/>
    <p:sldId id="28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12/1/2020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nvergov.org/opendata/dataset/city-and-county-of-denver-fire-stations" TargetMode="External"/><Relationship Id="rId5" Type="http://schemas.openxmlformats.org/officeDocument/2006/relationships/hyperlink" Target="https://www.denvergov.org/opendata/dataset/city-and-county-of-denver-crime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1" cy="6857990"/>
          </a:xfrm>
          <a:prstGeom prst="rect">
            <a:avLst/>
          </a:prstGeom>
        </p:spPr>
      </p:pic>
      <p:sp useBgFill="1">
        <p:nvSpPr>
          <p:cNvPr id="11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271651" y="1762886"/>
            <a:ext cx="7656919" cy="3332229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5232" y="1235440"/>
            <a:ext cx="7219954" cy="2126186"/>
          </a:xfrm>
        </p:spPr>
        <p:txBody>
          <a:bodyPr>
            <a:normAutofit/>
          </a:bodyPr>
          <a:lstStyle/>
          <a:p>
            <a:r>
              <a:rPr lang="en-US" sz="3000" dirty="0"/>
              <a:t>Linear Programming Project:</a:t>
            </a:r>
            <a:br>
              <a:rPr lang="en-US" sz="3000" dirty="0"/>
            </a:br>
            <a:r>
              <a:rPr lang="en-US" sz="3000" dirty="0"/>
              <a:t>Optimizing responses to arson calls by the Denver Metro Fire Police Department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5232" y="4045248"/>
            <a:ext cx="7219954" cy="1049867"/>
          </a:xfrm>
        </p:spPr>
        <p:txBody>
          <a:bodyPr>
            <a:normAutofit/>
          </a:bodyPr>
          <a:lstStyle/>
          <a:p>
            <a:r>
              <a:rPr lang="en-US" dirty="0"/>
              <a:t>By: Sandra Robles Muñoz &amp; Elizabeth Hope Haygood</a:t>
            </a:r>
          </a:p>
          <a:p>
            <a:r>
              <a:rPr lang="en-US" dirty="0"/>
              <a:t>Fall 2020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60709-F0F0-4356-B1C1-798BB44D7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59798"/>
            <a:ext cx="10353762" cy="736847"/>
          </a:xfrm>
        </p:spPr>
        <p:txBody>
          <a:bodyPr/>
          <a:lstStyle/>
          <a:p>
            <a:r>
              <a:rPr lang="en-US" dirty="0"/>
              <a:t>Visualizing the results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1C426E21-E5EE-4624-AF8D-7BD881AD0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165" y="1272374"/>
            <a:ext cx="11681669" cy="5425828"/>
          </a:xfrm>
        </p:spPr>
      </p:pic>
    </p:spTree>
    <p:extLst>
      <p:ext uri="{BB962C8B-B14F-4D97-AF65-F5344CB8AC3E}">
        <p14:creationId xmlns:p14="http://schemas.microsoft.com/office/powerpoint/2010/main" val="2215560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8B20F-23BE-4448-8A38-1BB7C4A11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Ideas Obtained from Linear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3B8DF-25B7-4BC5-A2DA-A6A3C92B1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can see that there are a substantial number of fire stations that are responding to fires that are not within their district</a:t>
            </a:r>
          </a:p>
          <a:p>
            <a:endParaRPr lang="en-US" dirty="0"/>
          </a:p>
          <a:p>
            <a:r>
              <a:rPr lang="en-US" dirty="0"/>
              <a:t>We can make the valid argument that there is a need to advocate for funding to build more fire stations within the Denver-Metro Area</a:t>
            </a:r>
          </a:p>
          <a:p>
            <a:endParaRPr lang="en-US" dirty="0"/>
          </a:p>
          <a:p>
            <a:r>
              <a:rPr lang="en-US" dirty="0"/>
              <a:t>For future work we could take a closer look at which district is in the most need of another fire station</a:t>
            </a:r>
          </a:p>
        </p:txBody>
      </p:sp>
    </p:spTree>
    <p:extLst>
      <p:ext uri="{BB962C8B-B14F-4D97-AF65-F5344CB8AC3E}">
        <p14:creationId xmlns:p14="http://schemas.microsoft.com/office/powerpoint/2010/main" val="1511422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70BCA-CD53-4CEF-AF7B-EFEF53E77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High-level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AD9C9-A09A-4308-BE36-E65E69720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we look at fires in Denver County for the last 5 years and determine which Fire Station needs to respond to it?</a:t>
            </a:r>
          </a:p>
          <a:p>
            <a:r>
              <a:rPr lang="en-US" dirty="0"/>
              <a:t>Would this mean that stations should answer calls outside of their district?</a:t>
            </a:r>
          </a:p>
        </p:txBody>
      </p:sp>
    </p:spTree>
    <p:extLst>
      <p:ext uri="{BB962C8B-B14F-4D97-AF65-F5344CB8AC3E}">
        <p14:creationId xmlns:p14="http://schemas.microsoft.com/office/powerpoint/2010/main" val="373456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58B781-EA8D-4456-B214-85D59334F3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8" r="34229"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8ED24C-DEBF-4D30-9C96-D21BDEE14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0904E-FAD8-414D-AEB3-CFC51A2E4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Using Crime data for the County of Denver </a:t>
            </a:r>
            <a:r>
              <a:rPr lang="en-US" sz="1800" b="0" i="0" dirty="0">
                <a:effectLst/>
                <a:latin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https://www.denvergov.org/opendata/dataset/city-and-county-of-denver-crime</a:t>
            </a:r>
            <a:endParaRPr lang="en-US" sz="1800" b="0" i="0" dirty="0">
              <a:effectLst/>
              <a:latin typeface="Calibri" panose="020F0502020204030204" pitchFamily="34" charset="0"/>
            </a:endParaRPr>
          </a:p>
          <a:p>
            <a:pPr lvl="3">
              <a:lnSpc>
                <a:spcPct val="90000"/>
              </a:lnSpc>
            </a:pPr>
            <a:r>
              <a:rPr lang="en-US" sz="1800" dirty="0">
                <a:effectLst/>
                <a:latin typeface="Calibri" panose="020F0502020204030204" pitchFamily="34" charset="0"/>
              </a:rPr>
              <a:t>Over 600 fires in the last 5 years.</a:t>
            </a:r>
          </a:p>
          <a:p>
            <a:pPr lvl="3">
              <a:lnSpc>
                <a:spcPct val="90000"/>
              </a:lnSpc>
            </a:pPr>
            <a:r>
              <a:rPr lang="en-US" sz="1800" dirty="0">
                <a:effectLst/>
                <a:latin typeface="Calibri" panose="020F0502020204030204" pitchFamily="34" charset="0"/>
              </a:rPr>
              <a:t>Categories of fires: vehicles, residence, business, public building, ‘other’.</a:t>
            </a:r>
            <a:endParaRPr lang="en-US" sz="1800" b="0" i="0" dirty="0">
              <a:effectLst/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1800" dirty="0"/>
              <a:t>There are 40 fire stations in the County of Denver</a:t>
            </a:r>
          </a:p>
          <a:p>
            <a:pPr lvl="1">
              <a:lnSpc>
                <a:spcPct val="90000"/>
              </a:lnSpc>
            </a:pPr>
            <a:r>
              <a:rPr lang="en-US" sz="1800" b="0" i="0" dirty="0">
                <a:effectLst/>
                <a:latin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https://www.denvergov.org/opendata/dataset/city-and-county-of-denver-fire-stations</a:t>
            </a:r>
            <a:endParaRPr lang="en-US" sz="1800" b="0" i="0" dirty="0">
              <a:effectLst/>
              <a:latin typeface="Calibri" panose="020F0502020204030204" pitchFamily="34" charset="0"/>
            </a:endParaRPr>
          </a:p>
          <a:p>
            <a:pPr lvl="1">
              <a:lnSpc>
                <a:spcPct val="90000"/>
              </a:lnSpc>
            </a:pPr>
            <a:r>
              <a:rPr lang="en-US" sz="1800" dirty="0">
                <a:effectLst/>
                <a:latin typeface="Calibri" panose="020F0502020204030204" pitchFamily="34" charset="0"/>
              </a:rPr>
              <a:t>They’re assigned to “districts” (left)</a:t>
            </a:r>
            <a:endParaRPr lang="en-US" sz="1800" b="0" i="0" dirty="0">
              <a:effectLst/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sz="1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EDCF2B-9CE2-407B-8C94-32B4EE9006FC}"/>
              </a:ext>
            </a:extLst>
          </p:cNvPr>
          <p:cNvSpPr txBox="1"/>
          <p:nvPr/>
        </p:nvSpPr>
        <p:spPr>
          <a:xfrm>
            <a:off x="9102291" y="6581000"/>
            <a:ext cx="31435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Image Source: </a:t>
            </a:r>
            <a:r>
              <a:rPr lang="en-US" sz="1200" i="1" dirty="0" err="1"/>
              <a:t>denvergov.org’s</a:t>
            </a:r>
            <a:r>
              <a:rPr lang="en-US" sz="1200" i="1" dirty="0"/>
              <a:t> Fire Department website</a:t>
            </a:r>
          </a:p>
        </p:txBody>
      </p:sp>
    </p:spTree>
    <p:extLst>
      <p:ext uri="{BB962C8B-B14F-4D97-AF65-F5344CB8AC3E}">
        <p14:creationId xmlns:p14="http://schemas.microsoft.com/office/powerpoint/2010/main" val="2136093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D4555-2B6F-4E25-8C52-497984E61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2144"/>
            <a:ext cx="10353762" cy="719091"/>
          </a:xfrm>
        </p:spPr>
        <p:txBody>
          <a:bodyPr>
            <a:normAutofit fontScale="90000"/>
          </a:bodyPr>
          <a:lstStyle/>
          <a:p>
            <a:r>
              <a:rPr lang="en-US" dirty="0"/>
              <a:t>The data, continued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984ABD43-CAE8-43DC-AA51-360050533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015" y="621713"/>
            <a:ext cx="11950055" cy="6017211"/>
          </a:xfrm>
        </p:spPr>
      </p:pic>
    </p:spTree>
    <p:extLst>
      <p:ext uri="{BB962C8B-B14F-4D97-AF65-F5344CB8AC3E}">
        <p14:creationId xmlns:p14="http://schemas.microsoft.com/office/powerpoint/2010/main" val="3921366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D4555-2B6F-4E25-8C52-497984E61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2144"/>
            <a:ext cx="10353762" cy="719091"/>
          </a:xfrm>
        </p:spPr>
        <p:txBody>
          <a:bodyPr>
            <a:normAutofit fontScale="90000"/>
          </a:bodyPr>
          <a:lstStyle/>
          <a:p>
            <a:r>
              <a:rPr lang="en-US" dirty="0"/>
              <a:t>The data, continued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D64BA4F7-FF29-4B87-A63B-A185942624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880" y="781234"/>
            <a:ext cx="11852695" cy="5905316"/>
          </a:xfrm>
        </p:spPr>
      </p:pic>
    </p:spTree>
    <p:extLst>
      <p:ext uri="{BB962C8B-B14F-4D97-AF65-F5344CB8AC3E}">
        <p14:creationId xmlns:p14="http://schemas.microsoft.com/office/powerpoint/2010/main" val="3248751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D1115-94CA-4C40-ADCD-B5B1ACADC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068" y="-78297"/>
            <a:ext cx="10353762" cy="1257300"/>
          </a:xfrm>
        </p:spPr>
        <p:txBody>
          <a:bodyPr/>
          <a:lstStyle/>
          <a:p>
            <a:r>
              <a:rPr lang="en-US" dirty="0"/>
              <a:t>The Data, continued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53F1E21-F267-42FA-A999-37647FB25FE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3795" y="1065402"/>
                <a:ext cx="10353762" cy="472579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Fire Station data did not contain latitude/longitude. It was hand-computed using Google</a:t>
                </a:r>
              </a:p>
              <a:p>
                <a:endParaRPr lang="en-US" dirty="0"/>
              </a:p>
              <a:p>
                <a:r>
                  <a:rPr lang="en-US" dirty="0"/>
                  <a:t>Arson data was cleaned using Python. Pretty pictures from Python’s </a:t>
                </a:r>
                <a:r>
                  <a:rPr lang="en-US" i="1" dirty="0" err="1"/>
                  <a:t>Plotly</a:t>
                </a:r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Distances were computed using Python’s </a:t>
                </a:r>
                <a:r>
                  <a:rPr lang="en-US" i="1" dirty="0" err="1"/>
                  <a:t>GeoPandas</a:t>
                </a:r>
                <a:endParaRPr lang="en-US" dirty="0"/>
              </a:p>
              <a:p>
                <a:pPr lvl="2"/>
                <a:r>
                  <a:rPr lang="en-US" dirty="0"/>
                  <a:t>Uses 2D Cartesian coordinates, with distances computed in a 2D plane</a:t>
                </a:r>
              </a:p>
              <a:p>
                <a:pPr lvl="2"/>
                <a:r>
                  <a:rPr lang="en-US" dirty="0"/>
                  <a:t>This means that the distances are accurate between each other (i.e. distance to station 1 being greater than the distance to station 2) but removes the interpretability of the raw distances</a:t>
                </a:r>
              </a:p>
              <a:p>
                <a:pPr lvl="2"/>
                <a:r>
                  <a:rPr lang="en-US" dirty="0"/>
                  <a:t>We went with this function due to its ease of use and convenience</a:t>
                </a:r>
              </a:p>
              <a:p>
                <a:pPr lvl="2"/>
                <a:r>
                  <a:rPr lang="en-US" dirty="0"/>
                  <a:t>Formula,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dirty="0"/>
                  <a:t> is the latitude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is the longitude:</a:t>
                </a:r>
              </a:p>
              <a:p>
                <a:pPr marL="810000" lvl="2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53F1E21-F267-42FA-A999-37647FB25FE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1065402"/>
                <a:ext cx="10353762" cy="4725797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683742A-9FF3-47B2-A038-BD7CE668F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5789" y="5752049"/>
            <a:ext cx="5343525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209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E5AB4-411F-4A49-A3A9-1B01C89C5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5EB99-EC71-4508-9BD8-D88FAFC79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683" y="1782835"/>
            <a:ext cx="10780458" cy="46431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The location of each arson will be derived, and the distance of each arson to each fire station will be computed (Previous slide)</a:t>
            </a:r>
          </a:p>
          <a:p>
            <a:pPr marL="36900" indent="0">
              <a:buNone/>
            </a:pPr>
            <a:endParaRPr lang="en-US" dirty="0">
              <a:solidFill>
                <a:schemeClr val="tx1">
                  <a:lumMod val="8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We will determine which fire station should respond to each arson fire in such a pattern that minimizes the distances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This would be an assignment problem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The assignment problem is unbalanced with more tasks (arsons) than fire stations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i.e. if a neighborhood has more arson than the others, we could allocate funds to build a fire station within the cluster</a:t>
            </a:r>
          </a:p>
        </p:txBody>
      </p:sp>
    </p:spTree>
    <p:extLst>
      <p:ext uri="{BB962C8B-B14F-4D97-AF65-F5344CB8AC3E}">
        <p14:creationId xmlns:p14="http://schemas.microsoft.com/office/powerpoint/2010/main" val="4133123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739D8-6165-49AC-B677-8B6D75070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Program, continued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778A41-285A-4EFB-9AE9-9A88314F34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Linear Program:</a:t>
                </a: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limLoc m:val="subSup"/>
                                  <m:sup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9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  <m:sup/>
                                <m:e>
                                  <m:nary>
                                    <m:naryPr>
                                      <m:chr m:val="∑"/>
                                      <m:limLoc m:val="subSup"/>
                                      <m:supHide m:val="on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9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𝜖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b>
                                    <m:sup/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 </m:t>
                          </m:r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∀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US" dirty="0"/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{0,1}</m:t>
                      </m:r>
                    </m:oMath>
                  </m:oMathPara>
                </a14:m>
                <a:endParaRPr lang="en-US" dirty="0"/>
              </a:p>
              <a:p>
                <a:pPr marL="36900" indent="0">
                  <a:buNone/>
                </a:pPr>
                <a:endParaRPr lang="en-US" dirty="0"/>
              </a:p>
              <a:p>
                <a:r>
                  <a:rPr lang="en-US" dirty="0"/>
                  <a:t>Carried out using Python’s </a:t>
                </a:r>
                <a:r>
                  <a:rPr lang="en-US" i="1" dirty="0"/>
                  <a:t>SciPy</a:t>
                </a:r>
                <a:r>
                  <a:rPr lang="en-US" dirty="0"/>
                  <a:t> implementation of LP, ‘</a:t>
                </a:r>
                <a:r>
                  <a:rPr lang="en-US" dirty="0" err="1"/>
                  <a:t>linear_sum_assignment</a:t>
                </a:r>
                <a:r>
                  <a:rPr lang="en-US" dirty="0"/>
                  <a:t>’</a:t>
                </a:r>
              </a:p>
              <a:p>
                <a:pPr lvl="2"/>
                <a:r>
                  <a:rPr lang="en-US" dirty="0"/>
                  <a:t>Does not have a built-in constraint for a squared cost matrix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778A41-285A-4EFB-9AE9-9A88314F34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8464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24798-42EF-436D-9E78-D903FA238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Optimized Output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EF2E41-1C41-4EEC-9EA4-4AE89A13BDE5}"/>
              </a:ext>
            </a:extLst>
          </p:cNvPr>
          <p:cNvSpPr txBox="1"/>
          <p:nvPr/>
        </p:nvSpPr>
        <p:spPr>
          <a:xfrm>
            <a:off x="913794" y="3295650"/>
            <a:ext cx="103536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row is a fire reported over the last 5 years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Column ‘</a:t>
            </a:r>
            <a:r>
              <a:rPr lang="en-US" dirty="0" err="1"/>
              <a:t>arson_district</a:t>
            </a:r>
            <a:r>
              <a:rPr lang="en-US" dirty="0"/>
              <a:t>’ is the district in which the fire occurred 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Column ‘</a:t>
            </a:r>
            <a:r>
              <a:rPr lang="en-US" dirty="0" err="1"/>
              <a:t>firestation</a:t>
            </a:r>
            <a:r>
              <a:rPr lang="en-US" dirty="0"/>
              <a:t>’ is which station in which the Linear Program recommends to respond to the fire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Column ‘District’ is the district of the fire station that the Linear Program says should respond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Column ‘</a:t>
            </a:r>
            <a:r>
              <a:rPr lang="en-US" dirty="0" err="1"/>
              <a:t>different_district</a:t>
            </a:r>
            <a:r>
              <a:rPr lang="en-US" dirty="0"/>
              <a:t>’ triggers FALSE if the responding fire station is outside of the district in which the fire occurred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Triggers TRUE if the responding fire station is inside the district in which the fire occurred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78% of arsons have a responding fire station outside of its own district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0" name="Content Placeholder 9" descr="A picture containing chart&#10;&#10;Description automatically generated">
            <a:extLst>
              <a:ext uri="{FF2B5EF4-FFF2-40B4-BE49-F238E27FC236}">
                <a16:creationId xmlns:a16="http://schemas.microsoft.com/office/drawing/2014/main" id="{CC3C6464-8C90-42EE-86D6-7D7F7C79FF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66900"/>
            <a:ext cx="10353675" cy="1334741"/>
          </a:xfrm>
        </p:spPr>
      </p:pic>
    </p:spTree>
    <p:extLst>
      <p:ext uri="{BB962C8B-B14F-4D97-AF65-F5344CB8AC3E}">
        <p14:creationId xmlns:p14="http://schemas.microsoft.com/office/powerpoint/2010/main" val="16344918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606</Words>
  <Application>Microsoft Office PowerPoint</Application>
  <PresentationFormat>Widescreen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Cambria Math</vt:lpstr>
      <vt:lpstr>Goudy Old Style</vt:lpstr>
      <vt:lpstr>Wingdings 2</vt:lpstr>
      <vt:lpstr>SlateVTI</vt:lpstr>
      <vt:lpstr>Linear Programming Project: Optimizing responses to arson calls by the Denver Metro Fire Police Department</vt:lpstr>
      <vt:lpstr>High-level Question</vt:lpstr>
      <vt:lpstr>Data</vt:lpstr>
      <vt:lpstr>The data, continued</vt:lpstr>
      <vt:lpstr>The data, continued</vt:lpstr>
      <vt:lpstr>The Data, continued</vt:lpstr>
      <vt:lpstr>Linear Program</vt:lpstr>
      <vt:lpstr>Linear Program, continued</vt:lpstr>
      <vt:lpstr>Optimized Output</vt:lpstr>
      <vt:lpstr>Visualizing the results</vt:lpstr>
      <vt:lpstr>Policy Ideas Obtained from Linear Program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Programming Project: Optimizing responses to arson calls by the Denver Metro Fire Police Department</dc:title>
  <dc:creator>Robles Munoz, Sandra</dc:creator>
  <cp:lastModifiedBy>Robles Munoz, Sandra</cp:lastModifiedBy>
  <cp:revision>19</cp:revision>
  <dcterms:created xsi:type="dcterms:W3CDTF">2020-11-12T04:58:08Z</dcterms:created>
  <dcterms:modified xsi:type="dcterms:W3CDTF">2020-12-02T04:32:02Z</dcterms:modified>
</cp:coreProperties>
</file>

<file path=docProps/thumbnail.jpeg>
</file>